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Helvetica Neue"/>
      <p:regular r:id="rId22"/>
      <p:bold r:id="rId23"/>
      <p:italic r:id="rId24"/>
      <p:boldItalic r:id="rId25"/>
    </p:embeddedFont>
    <p:embeddedFont>
      <p:font typeface="Helvetica Neue Light"/>
      <p:regular r:id="rId26"/>
      <p:bold r:id="rId27"/>
      <p:italic r:id="rId28"/>
      <p:boldItalic r:id="rId29"/>
    </p:embeddedFont>
    <p:embeddedFont>
      <p:font typeface="Gill Sans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HelveticaNeue-regular.fntdata"/><Relationship Id="rId21" Type="http://schemas.openxmlformats.org/officeDocument/2006/relationships/slide" Target="slides/slide15.xml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HelveticaNeueLight-regular.fntdata"/><Relationship Id="rId25" Type="http://schemas.openxmlformats.org/officeDocument/2006/relationships/font" Target="fonts/HelveticaNeue-boldItalic.fntdata"/><Relationship Id="rId28" Type="http://schemas.openxmlformats.org/officeDocument/2006/relationships/font" Target="fonts/HelveticaNeueLight-italic.fntdata"/><Relationship Id="rId27" Type="http://schemas.openxmlformats.org/officeDocument/2006/relationships/font" Target="fonts/HelveticaNeueLight-bold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HelveticaNeueLigh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illSans-bold.fntdata"/><Relationship Id="rId30" Type="http://schemas.openxmlformats.org/officeDocument/2006/relationships/font" Target="fonts/GillSans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\textrm{Modeling}~p(y|x) \\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\boldsymbol{h^e}=\textrm{encoder}(x)\\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\log p(y|x)=\sum\log p(y_t|y_{&lt;t}, \boldsymbol{h^e}) \\\\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h_t = f(h_{t-1}, y_{t-1}, \boldsymbol{h^e}) \\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\boldsymbol{\tilde{h_t}}=tanh(\boldsymbol{W_c}[\textbf{c}_t;\textbf{h}_t])\\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p(y_t|y_{&lt;t}, \boldsymbol{h^e}) = \textrm{softmax} (g(\boldsymbol{\tilde{h_t}}))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\\\\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\textbf{c}_t = \boldsymbol{h^e a_t}\\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\boldsymbol{a_{t}} = \textrm{aligh}(\boldsymbol{h_t},\boldsymbol{h^e})=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\frac{\exp(\textrm{score}(\boldsymbol{h_t},\boldsymbol{h^e}))}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{\sum\limits_{i}\exp(score(\boldsymbol{h_t},\boldsymbol{h^e_i}))}\\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\textrm{score}(\boldsymbol{h_t},\boldsymbol{h^e}) = \boldsymbol{h_t^\intercal W_a h^e}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\\\\</a:t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\textrm{Goal:}~p(y) \\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\log p(y)=\sum(\log p(y_t|y_{&lt;t}) \\\\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h_t = f(h_{t-1}, y_{t-1}) \\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p(y_t|y_{&lt;t}) = \textrm{softmax} (g(h_t))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------------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\textrm{Modeling:}~p(y|x) \\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\boldsymbol{h^e}=\textrm{encoder}(x)\\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\log p(y|x)=\sum\log p(y_t|y_{&lt;t}, \boldsymbol{h^e}) \\\\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h_t = f(h_{t-1}, y_{t-1}, \boldsymbol{h^e}) \\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p(y_t|y_{&lt;t}, \boldsymbol{h^e}) = \textrm{softmax} (g(h_t))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------------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MaximumEntropy/Seq2Seq-PyTorch" TargetMode="External"/><Relationship Id="rId4" Type="http://schemas.openxmlformats.org/officeDocument/2006/relationships/hyperlink" Target="https://arxiv.org/abs/1406.1078" TargetMode="External"/><Relationship Id="rId5" Type="http://schemas.openxmlformats.org/officeDocument/2006/relationships/hyperlink" Target="https://distill.pub/2016/augmented-rnns/" TargetMode="External"/><Relationship Id="rId6" Type="http://schemas.openxmlformats.org/officeDocument/2006/relationships/hyperlink" Target="https://arxiv.org/abs/1409.0473" TargetMode="External"/><Relationship Id="rId7" Type="http://schemas.openxmlformats.org/officeDocument/2006/relationships/hyperlink" Target="https://arxiv.org/abs/1508.04025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arxiv.org/abs/1409.0473" TargetMode="External"/><Relationship Id="rId4" Type="http://schemas.openxmlformats.org/officeDocument/2006/relationships/image" Target="../media/image29.png"/><Relationship Id="rId9" Type="http://schemas.openxmlformats.org/officeDocument/2006/relationships/hyperlink" Target="https://arxiv.org/abs/1409.0473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abs/1411.4555" TargetMode="External"/><Relationship Id="rId4" Type="http://schemas.openxmlformats.org/officeDocument/2006/relationships/hyperlink" Target="http://brain.kaist.ac.kr/research.html" TargetMode="External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hyperlink" Target="mailto:hunkim+jobs@gmail.com" TargetMode="External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wildml.com/2016/01/attention-and-memory-in-deep-learning-and-nlp/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abs/1406.1078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github.com/MaximumEntropy/Seq2Seq-PyTorch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Shape 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148" name="Shape 148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9" name="Shape 1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1088100" y="1796200"/>
            <a:ext cx="69678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to Sequence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7575"/>
            <a:ext cx="4640714" cy="381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>
            <p:ph type="title"/>
          </p:nvPr>
        </p:nvSpPr>
        <p:spPr>
          <a:xfrm>
            <a:off x="35875" y="44975"/>
            <a:ext cx="4392600" cy="5502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Summary: Attention (WIP)</a:t>
            </a:r>
            <a:endParaRPr sz="2800"/>
          </a:p>
        </p:txBody>
      </p:sp>
      <p:sp>
        <p:nvSpPr>
          <p:cNvPr id="254" name="Shape 254"/>
          <p:cNvSpPr txBox="1"/>
          <p:nvPr/>
        </p:nvSpPr>
        <p:spPr>
          <a:xfrm>
            <a:off x="201475" y="4713275"/>
            <a:ext cx="57132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Effective Approaches to Attention-based Neural Machine Translation (emnlp15)</a:t>
            </a:r>
            <a:endParaRPr sz="1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19939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4675" y="44975"/>
            <a:ext cx="2750722" cy="28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2313775" y="2737475"/>
            <a:ext cx="18450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D2129"/>
                </a:solidFill>
              </a:rPr>
              <a:t>Globally aligned </a:t>
            </a:r>
            <a:endParaRPr b="1" sz="1200">
              <a:solidFill>
                <a:srgbClr val="1D212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D2129"/>
                </a:solidFill>
              </a:rPr>
              <a:t>                  weights</a:t>
            </a:r>
            <a:endParaRPr b="1" sz="1200"/>
          </a:p>
        </p:txBody>
      </p:sp>
      <p:pic>
        <p:nvPicPr>
          <p:cNvPr id="257" name="Shape 2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7494" y="2861375"/>
            <a:ext cx="3225093" cy="228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31625" y="2689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95450" y="1138425"/>
            <a:ext cx="8081400" cy="3656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Sequence to Sequence</a:t>
            </a:r>
            <a:endParaRPr sz="2200">
              <a:solidFill>
                <a:schemeClr val="dk1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Sequence to Sequence models: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https://github.com/MaximumEntropy/Seq2Seq-PyTorch</a:t>
            </a:r>
            <a:r>
              <a:rPr lang="en" sz="1800"/>
              <a:t> 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Learning Phrase Representations using RNN Encoder-Decoder for Statistical Machine Translation: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https://arxiv.org/abs/1406.1078</a:t>
            </a:r>
            <a:r>
              <a:rPr lang="en" sz="1800"/>
              <a:t> </a:t>
            </a:r>
            <a:endParaRPr sz="18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Attention Models</a:t>
            </a:r>
            <a:endParaRPr sz="22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Attention </a:t>
            </a:r>
            <a:r>
              <a:rPr lang="en" sz="1800"/>
              <a:t>and Augmented Recurrent Neural Networks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https://distill.pub/2016/augmented-rnns/</a:t>
            </a:r>
            <a:r>
              <a:rPr lang="en" sz="1800"/>
              <a:t> 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Neural Machine Translation by Jointly Learning to Align and Translate: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https://arxiv.org/abs/1409.0473</a:t>
            </a:r>
            <a:r>
              <a:rPr lang="en" sz="1800">
                <a:solidFill>
                  <a:schemeClr val="dk1"/>
                </a:solidFill>
              </a:rPr>
              <a:t>  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Effective Approaches to Attention-based Neural Machine Translation: </a:t>
            </a:r>
            <a:r>
              <a:rPr lang="en" sz="1800" u="sng">
                <a:solidFill>
                  <a:schemeClr val="hlink"/>
                </a:solidFill>
                <a:hlinkClick r:id="rId7"/>
              </a:rPr>
              <a:t>https://arxiv.org/abs/1508.04025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431625" y="298775"/>
            <a:ext cx="8280900" cy="1329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Exercise 13-1 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Implement Neural Machine Translation by Jointly Learning to Align and Translate: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https://arxiv.org/abs/1409.0473</a:t>
            </a:r>
            <a:r>
              <a:rPr lang="en" sz="2200">
                <a:solidFill>
                  <a:schemeClr val="dk1"/>
                </a:solidFill>
              </a:rPr>
              <a:t> </a:t>
            </a:r>
            <a:endParaRPr sz="22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776" y="1341475"/>
            <a:ext cx="1999125" cy="357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3400" y="1733475"/>
            <a:ext cx="3066899" cy="5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0100" y="2288150"/>
            <a:ext cx="1894125" cy="8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/>
          <p:nvPr/>
        </p:nvSpPr>
        <p:spPr>
          <a:xfrm>
            <a:off x="2167225" y="2056750"/>
            <a:ext cx="4893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</a:t>
            </a:r>
            <a:r>
              <a:rPr baseline="-25000" lang="en" sz="1000"/>
              <a:t>t</a:t>
            </a:r>
            <a:endParaRPr baseline="-25000" sz="1000"/>
          </a:p>
        </p:txBody>
      </p:sp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4385" y="3249350"/>
            <a:ext cx="3024924" cy="123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20100" y="4595125"/>
            <a:ext cx="4385175" cy="28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6571175" y="4722900"/>
            <a:ext cx="30000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https://arxiv.org/abs/1409.0473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431625" y="573717"/>
            <a:ext cx="8280900" cy="2047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Exercise 13-2 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Implement </a:t>
            </a:r>
            <a:r>
              <a:rPr lang="en" sz="2200">
                <a:solidFill>
                  <a:schemeClr val="dk1"/>
                </a:solidFill>
              </a:rPr>
              <a:t>A Neural Image Caption Generator: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https://arxiv.org/abs/1411.4555</a:t>
            </a:r>
            <a:r>
              <a:rPr lang="en" sz="2200">
                <a:solidFill>
                  <a:schemeClr val="dk1"/>
                </a:solidFill>
              </a:rPr>
              <a:t> </a:t>
            </a:r>
            <a:endParaRPr sz="2200"/>
          </a:p>
        </p:txBody>
      </p:sp>
      <p:sp>
        <p:nvSpPr>
          <p:cNvPr id="281" name="Shape 281"/>
          <p:cNvSpPr txBox="1"/>
          <p:nvPr/>
        </p:nvSpPr>
        <p:spPr>
          <a:xfrm>
            <a:off x="6941050" y="4821300"/>
            <a:ext cx="3416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http://brain.kaist.ac.kr/research.html</a:t>
            </a:r>
            <a:r>
              <a:rPr lang="en" sz="1000"/>
              <a:t> </a:t>
            </a:r>
            <a:endParaRPr sz="1000"/>
          </a:p>
        </p:txBody>
      </p:sp>
      <p:pic>
        <p:nvPicPr>
          <p:cNvPr id="282" name="Shape 2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1175" y="2718742"/>
            <a:ext cx="558165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-268925" y="578375"/>
            <a:ext cx="8938800" cy="24909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If you’ve got this far, you did Good job!</a:t>
            </a:r>
            <a:endParaRPr sz="2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Congratulations!!</a:t>
            </a:r>
            <a:endParaRPr sz="2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Interested in DL/ML related PHD, Postdoc at HKUST 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and/or internship, residency, research fellows at LINE/NAVER?</a:t>
            </a:r>
            <a:endParaRPr sz="18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Please email your exercises (Lectures 10 to 13) and CV to 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hunkim+jobs@gmail.com</a:t>
            </a:r>
            <a:r>
              <a:rPr lang="en" sz="1800"/>
              <a:t>. </a:t>
            </a:r>
            <a:endParaRPr sz="1800"/>
          </a:p>
        </p:txBody>
      </p:sp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50" y="3221675"/>
            <a:ext cx="8199859" cy="19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93" name="Shape 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4" name="Shape 2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4522075" y="1758225"/>
            <a:ext cx="46221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NSML, </a:t>
            </a:r>
            <a:endParaRPr b="1"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Smartest ML Platform</a:t>
            </a:r>
            <a:endParaRPr b="1" sz="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56" name="Shape 1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63" name="Shape 163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5575" y="2565075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2175" y="1775850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</a:t>
            </a:r>
            <a:endParaRPr sz="2800"/>
          </a:p>
        </p:txBody>
      </p:sp>
      <p:cxnSp>
        <p:nvCxnSpPr>
          <p:cNvPr id="172" name="Shape 172"/>
          <p:cNvCxnSpPr/>
          <p:nvPr/>
        </p:nvCxnSpPr>
        <p:spPr>
          <a:xfrm>
            <a:off x="63781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3" name="Shape 173"/>
          <p:cNvSpPr txBox="1"/>
          <p:nvPr/>
        </p:nvSpPr>
        <p:spPr>
          <a:xfrm>
            <a:off x="69009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174" name="Shape 174"/>
          <p:cNvCxnSpPr/>
          <p:nvPr/>
        </p:nvCxnSpPr>
        <p:spPr>
          <a:xfrm>
            <a:off x="63781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5" name="Shape 175"/>
          <p:cNvSpPr txBox="1"/>
          <p:nvPr/>
        </p:nvSpPr>
        <p:spPr>
          <a:xfrm>
            <a:off x="69199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176" name="Shape 176"/>
          <p:cNvCxnSpPr/>
          <p:nvPr/>
        </p:nvCxnSpPr>
        <p:spPr>
          <a:xfrm>
            <a:off x="63876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77" name="Shape 177"/>
          <p:cNvSpPr txBox="1"/>
          <p:nvPr/>
        </p:nvSpPr>
        <p:spPr>
          <a:xfrm>
            <a:off x="69266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178" name="Shape 178"/>
          <p:cNvSpPr txBox="1"/>
          <p:nvPr/>
        </p:nvSpPr>
        <p:spPr>
          <a:xfrm>
            <a:off x="65136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179" name="Shape 179"/>
          <p:cNvSpPr txBox="1"/>
          <p:nvPr/>
        </p:nvSpPr>
        <p:spPr>
          <a:xfrm>
            <a:off x="5766337" y="4292046"/>
            <a:ext cx="1321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cxnSp>
        <p:nvCxnSpPr>
          <p:cNvPr id="180" name="Shape 180"/>
          <p:cNvCxnSpPr>
            <a:endCxn id="181" idx="2"/>
          </p:cNvCxnSpPr>
          <p:nvPr/>
        </p:nvCxnSpPr>
        <p:spPr>
          <a:xfrm>
            <a:off x="17078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82" name="Shape 182"/>
          <p:cNvCxnSpPr/>
          <p:nvPr/>
        </p:nvCxnSpPr>
        <p:spPr>
          <a:xfrm>
            <a:off x="4347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183" name="Shape 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69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/>
          <p:nvPr/>
        </p:nvSpPr>
        <p:spPr>
          <a:xfrm>
            <a:off x="5028302" y="36666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CrossEnropy</a:t>
            </a:r>
            <a:endParaRPr sz="500"/>
          </a:p>
        </p:txBody>
      </p:sp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4674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4901846" y="1795600"/>
            <a:ext cx="15198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</a:t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00" y="1775299"/>
            <a:ext cx="8211349" cy="2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to Sequence</a:t>
            </a: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2722425" y="4785900"/>
            <a:ext cx="66501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http://www.wildml.com/2016/01/attention-and-memory-in-deep-learning-and-nlp/</a:t>
            </a:r>
            <a:r>
              <a:rPr lang="en"/>
              <a:t> </a:t>
            </a:r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525" y="1651223"/>
            <a:ext cx="5555100" cy="30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31625" y="573717"/>
            <a:ext cx="8280900" cy="2047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Lecture (TBA)</a:t>
            </a:r>
            <a:endParaRPr>
              <a:solidFill>
                <a:schemeClr val="dk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</a:rPr>
              <a:t>Implement Learning Phrase Representations using RNN Encoder-Decoder for Statistical Machine Translation: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https://arxiv.org/abs/1406.1078</a:t>
            </a:r>
            <a:r>
              <a:rPr lang="en" sz="2200">
                <a:solidFill>
                  <a:schemeClr val="dk1"/>
                </a:solidFill>
              </a:rPr>
              <a:t> </a:t>
            </a:r>
            <a:endParaRPr sz="2200"/>
          </a:p>
        </p:txBody>
      </p:sp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138" y="2468817"/>
            <a:ext cx="4145729" cy="221748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4983575" y="4821300"/>
            <a:ext cx="5297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source: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https://github.com/MaximumEntropy/Seq2Seq-PyTorch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/>
        </p:nvSpPr>
        <p:spPr>
          <a:xfrm>
            <a:off x="5148400" y="2728600"/>
            <a:ext cx="3354000" cy="2160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one_hot(labels[0])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+= criterion(output, label)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one_hot(output.max(1))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32" y="824218"/>
            <a:ext cx="963967" cy="1079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986" y="1249590"/>
            <a:ext cx="532581" cy="26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9024" y="814332"/>
            <a:ext cx="3124235" cy="105249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19251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7" y="719"/>
                  <a:pt x="2026" y="210"/>
                </a:cubicBezTo>
                <a:cubicBezTo>
                  <a:pt x="4547" y="-630"/>
                  <a:pt x="7867" y="2344"/>
                  <a:pt x="8443" y="4938"/>
                </a:cubicBezTo>
                <a:cubicBezTo>
                  <a:pt x="11625" y="19271"/>
                  <a:pt x="11103" y="34672"/>
                  <a:pt x="16886" y="48167"/>
                </a:cubicBezTo>
                <a:cubicBezTo>
                  <a:pt x="17984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16" name="Shape 216"/>
          <p:cNvSpPr/>
          <p:nvPr/>
        </p:nvSpPr>
        <p:spPr>
          <a:xfrm>
            <a:off x="25347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7" y="719"/>
                  <a:pt x="2026" y="210"/>
                </a:cubicBezTo>
                <a:cubicBezTo>
                  <a:pt x="4547" y="-630"/>
                  <a:pt x="7867" y="2344"/>
                  <a:pt x="8443" y="4938"/>
                </a:cubicBezTo>
                <a:cubicBezTo>
                  <a:pt x="11625" y="19271"/>
                  <a:pt x="11103" y="34672"/>
                  <a:pt x="16886" y="48167"/>
                </a:cubicBezTo>
                <a:cubicBezTo>
                  <a:pt x="17984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17" name="Shape 217"/>
          <p:cNvSpPr/>
          <p:nvPr/>
        </p:nvSpPr>
        <p:spPr>
          <a:xfrm>
            <a:off x="31443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7" y="719"/>
                  <a:pt x="2026" y="210"/>
                </a:cubicBezTo>
                <a:cubicBezTo>
                  <a:pt x="4547" y="-630"/>
                  <a:pt x="7867" y="2344"/>
                  <a:pt x="8443" y="4938"/>
                </a:cubicBezTo>
                <a:cubicBezTo>
                  <a:pt x="11625" y="19271"/>
                  <a:pt x="11103" y="34672"/>
                  <a:pt x="16886" y="48167"/>
                </a:cubicBezTo>
                <a:cubicBezTo>
                  <a:pt x="17984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18" name="Shape 218"/>
          <p:cNvSpPr/>
          <p:nvPr/>
        </p:nvSpPr>
        <p:spPr>
          <a:xfrm>
            <a:off x="37539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7" y="719"/>
                  <a:pt x="2026" y="210"/>
                </a:cubicBezTo>
                <a:cubicBezTo>
                  <a:pt x="4547" y="-630"/>
                  <a:pt x="7867" y="2344"/>
                  <a:pt x="8443" y="4938"/>
                </a:cubicBezTo>
                <a:cubicBezTo>
                  <a:pt x="11625" y="19271"/>
                  <a:pt x="11103" y="34672"/>
                  <a:pt x="16886" y="48167"/>
                </a:cubicBezTo>
                <a:cubicBezTo>
                  <a:pt x="17984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19" name="Shape 219"/>
          <p:cNvSpPr txBox="1"/>
          <p:nvPr>
            <p:ph type="title"/>
          </p:nvPr>
        </p:nvSpPr>
        <p:spPr>
          <a:xfrm>
            <a:off x="35875" y="44975"/>
            <a:ext cx="3864900" cy="5502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Summary: RNN (WIP)</a:t>
            </a:r>
            <a:endParaRPr sz="2800"/>
          </a:p>
        </p:txBody>
      </p:sp>
      <p:sp>
        <p:nvSpPr>
          <p:cNvPr id="220" name="Shape 220"/>
          <p:cNvSpPr txBox="1"/>
          <p:nvPr/>
        </p:nvSpPr>
        <p:spPr>
          <a:xfrm>
            <a:off x="4238975" y="391950"/>
            <a:ext cx="3459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baseline="-25000" lang="en"/>
              <a:t>t</a:t>
            </a:r>
            <a:endParaRPr baseline="-25000"/>
          </a:p>
        </p:txBody>
      </p:sp>
      <p:sp>
        <p:nvSpPr>
          <p:cNvPr id="221" name="Shape 221"/>
          <p:cNvSpPr txBox="1"/>
          <p:nvPr/>
        </p:nvSpPr>
        <p:spPr>
          <a:xfrm>
            <a:off x="4238975" y="1895675"/>
            <a:ext cx="51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baseline="-25000" lang="en"/>
              <a:t>t-1</a:t>
            </a:r>
            <a:endParaRPr baseline="-25000"/>
          </a:p>
        </p:txBody>
      </p:sp>
      <p:sp>
        <p:nvSpPr>
          <p:cNvPr id="222" name="Shape 222"/>
          <p:cNvSpPr txBox="1"/>
          <p:nvPr/>
        </p:nvSpPr>
        <p:spPr>
          <a:xfrm>
            <a:off x="4562250" y="991413"/>
            <a:ext cx="51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t</a:t>
            </a:r>
            <a:endParaRPr baseline="-25000"/>
          </a:p>
        </p:txBody>
      </p:sp>
      <p:pic>
        <p:nvPicPr>
          <p:cNvPr id="223" name="Shape 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5738" y="195075"/>
            <a:ext cx="3299331" cy="21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1658225" y="442775"/>
            <a:ext cx="51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baseline="-25000" lang="en"/>
              <a:t>1</a:t>
            </a:r>
            <a:endParaRPr baseline="-25000"/>
          </a:p>
        </p:txBody>
      </p:sp>
      <p:pic>
        <p:nvPicPr>
          <p:cNvPr id="225" name="Shape 2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170" y="2416751"/>
            <a:ext cx="4440225" cy="27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5148400" y="2652400"/>
            <a:ext cx="3354000" cy="2160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encoder(x)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SOS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+= criterion(output, label)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one_hot(output.max(1))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31" name="Shape 231"/>
          <p:cNvGrpSpPr/>
          <p:nvPr/>
        </p:nvGrpSpPr>
        <p:grpSpPr>
          <a:xfrm>
            <a:off x="1236186" y="814332"/>
            <a:ext cx="3593273" cy="1052496"/>
            <a:chOff x="1845575" y="2180175"/>
            <a:chExt cx="6179318" cy="1908424"/>
          </a:xfrm>
        </p:grpSpPr>
        <p:pic>
          <p:nvPicPr>
            <p:cNvPr id="232" name="Shape 2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45575" y="2969400"/>
              <a:ext cx="915875" cy="488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Shape 2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2175" y="2180175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" name="Shape 234"/>
          <p:cNvSpPr/>
          <p:nvPr/>
        </p:nvSpPr>
        <p:spPr>
          <a:xfrm>
            <a:off x="20013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7" y="719"/>
                  <a:pt x="2026" y="210"/>
                </a:cubicBezTo>
                <a:cubicBezTo>
                  <a:pt x="4547" y="-630"/>
                  <a:pt x="7867" y="2344"/>
                  <a:pt x="8443" y="4938"/>
                </a:cubicBezTo>
                <a:cubicBezTo>
                  <a:pt x="11625" y="19271"/>
                  <a:pt x="11103" y="34672"/>
                  <a:pt x="16886" y="48167"/>
                </a:cubicBezTo>
                <a:cubicBezTo>
                  <a:pt x="17984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35" name="Shape 235"/>
          <p:cNvSpPr/>
          <p:nvPr/>
        </p:nvSpPr>
        <p:spPr>
          <a:xfrm>
            <a:off x="26109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7" y="719"/>
                  <a:pt x="2026" y="210"/>
                </a:cubicBezTo>
                <a:cubicBezTo>
                  <a:pt x="4547" y="-630"/>
                  <a:pt x="7867" y="2344"/>
                  <a:pt x="8443" y="4938"/>
                </a:cubicBezTo>
                <a:cubicBezTo>
                  <a:pt x="11625" y="19271"/>
                  <a:pt x="11103" y="34672"/>
                  <a:pt x="16886" y="48167"/>
                </a:cubicBezTo>
                <a:cubicBezTo>
                  <a:pt x="17984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36" name="Shape 236"/>
          <p:cNvSpPr/>
          <p:nvPr/>
        </p:nvSpPr>
        <p:spPr>
          <a:xfrm>
            <a:off x="32205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7" y="719"/>
                  <a:pt x="2026" y="210"/>
                </a:cubicBezTo>
                <a:cubicBezTo>
                  <a:pt x="4547" y="-630"/>
                  <a:pt x="7867" y="2344"/>
                  <a:pt x="8443" y="4938"/>
                </a:cubicBezTo>
                <a:cubicBezTo>
                  <a:pt x="11625" y="19271"/>
                  <a:pt x="11103" y="34672"/>
                  <a:pt x="16886" y="48167"/>
                </a:cubicBezTo>
                <a:cubicBezTo>
                  <a:pt x="17984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37" name="Shape 237"/>
          <p:cNvSpPr/>
          <p:nvPr/>
        </p:nvSpPr>
        <p:spPr>
          <a:xfrm>
            <a:off x="3830100" y="708200"/>
            <a:ext cx="582577" cy="1301498"/>
          </a:xfrm>
          <a:custGeom>
            <a:pathLst>
              <a:path extrusionOk="0" h="53909" w="26005">
                <a:moveTo>
                  <a:pt x="0" y="4600"/>
                </a:moveTo>
                <a:cubicBezTo>
                  <a:pt x="265" y="3010"/>
                  <a:pt x="497" y="719"/>
                  <a:pt x="2026" y="210"/>
                </a:cubicBezTo>
                <a:cubicBezTo>
                  <a:pt x="4547" y="-630"/>
                  <a:pt x="7867" y="2344"/>
                  <a:pt x="8443" y="4938"/>
                </a:cubicBezTo>
                <a:cubicBezTo>
                  <a:pt x="11625" y="19271"/>
                  <a:pt x="11103" y="34672"/>
                  <a:pt x="16886" y="48167"/>
                </a:cubicBezTo>
                <a:cubicBezTo>
                  <a:pt x="17984" y="50729"/>
                  <a:pt x="20178" y="53909"/>
                  <a:pt x="22966" y="53909"/>
                </a:cubicBezTo>
                <a:cubicBezTo>
                  <a:pt x="24935" y="53909"/>
                  <a:pt x="26005" y="50812"/>
                  <a:pt x="26005" y="48843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38" name="Shape 238"/>
          <p:cNvSpPr txBox="1"/>
          <p:nvPr>
            <p:ph type="title"/>
          </p:nvPr>
        </p:nvSpPr>
        <p:spPr>
          <a:xfrm>
            <a:off x="35875" y="44975"/>
            <a:ext cx="3226500" cy="5502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Summary: S2S (WIP)</a:t>
            </a:r>
            <a:endParaRPr sz="2800"/>
          </a:p>
        </p:txBody>
      </p:sp>
      <p:pic>
        <p:nvPicPr>
          <p:cNvPr id="239" name="Shape 2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150" y="1236850"/>
            <a:ext cx="1606181" cy="629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4315175" y="391950"/>
            <a:ext cx="3459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baseline="-25000" lang="en"/>
              <a:t>t</a:t>
            </a:r>
            <a:endParaRPr baseline="-25000"/>
          </a:p>
        </p:txBody>
      </p:sp>
      <p:sp>
        <p:nvSpPr>
          <p:cNvPr id="241" name="Shape 241"/>
          <p:cNvSpPr txBox="1"/>
          <p:nvPr/>
        </p:nvSpPr>
        <p:spPr>
          <a:xfrm>
            <a:off x="4315175" y="1895675"/>
            <a:ext cx="51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baseline="-25000" lang="en"/>
              <a:t>t-1</a:t>
            </a:r>
            <a:endParaRPr baseline="-25000"/>
          </a:p>
        </p:txBody>
      </p:sp>
      <p:sp>
        <p:nvSpPr>
          <p:cNvPr id="242" name="Shape 242"/>
          <p:cNvSpPr txBox="1"/>
          <p:nvPr/>
        </p:nvSpPr>
        <p:spPr>
          <a:xfrm>
            <a:off x="1411325" y="1653125"/>
            <a:ext cx="3459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r>
              <a:rPr baseline="-25000" lang="en"/>
              <a:t>l</a:t>
            </a:r>
            <a:endParaRPr baseline="-25000"/>
          </a:p>
        </p:txBody>
      </p:sp>
      <p:sp>
        <p:nvSpPr>
          <p:cNvPr id="243" name="Shape 243"/>
          <p:cNvSpPr txBox="1"/>
          <p:nvPr/>
        </p:nvSpPr>
        <p:spPr>
          <a:xfrm>
            <a:off x="4638450" y="991413"/>
            <a:ext cx="51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t</a:t>
            </a:r>
            <a:endParaRPr baseline="-25000"/>
          </a:p>
        </p:txBody>
      </p:sp>
      <p:pic>
        <p:nvPicPr>
          <p:cNvPr id="244" name="Shape 2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6663" y="959239"/>
            <a:ext cx="295225" cy="244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5050" y="152400"/>
            <a:ext cx="3226500" cy="211860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1734425" y="442775"/>
            <a:ext cx="5142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r>
              <a:rPr baseline="-25000" lang="en"/>
              <a:t>1</a:t>
            </a:r>
            <a:endParaRPr baseline="-25000"/>
          </a:p>
        </p:txBody>
      </p:sp>
      <p:pic>
        <p:nvPicPr>
          <p:cNvPr id="247" name="Shape 2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8439" y="2271000"/>
            <a:ext cx="4431436" cy="280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